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18288000" cy="10287000"/>
  <p:notesSz cx="6858000" cy="9144000"/>
  <p:embeddedFontLst>
    <p:embeddedFont>
      <p:font typeface="Almarai" panose="020B0604020202020204" charset="-78"/>
      <p:regular r:id="rId30"/>
    </p:embeddedFont>
    <p:embeddedFont>
      <p:font typeface="Almarai Bold" panose="020B0604020202020204" charset="-78"/>
      <p:regular r:id="rId31"/>
    </p:embeddedFont>
    <p:embeddedFont>
      <p:font typeface="Asap" panose="020B0604020202020204" charset="0"/>
      <p:regular r:id="rId32"/>
    </p:embeddedFont>
    <p:embeddedFont>
      <p:font typeface="Asap Bold" panose="020B0604020202020204" charset="0"/>
      <p:regular r:id="rId33"/>
    </p:embeddedFont>
    <p:embeddedFont>
      <p:font typeface="Asap Medium" panose="020B0604020202020204" charset="0"/>
      <p:regular r:id="rId34"/>
    </p:embeddedFont>
    <p:embeddedFont>
      <p:font typeface="Asap Semi-Bold" panose="020B0604020202020204" charset="0"/>
      <p:regular r:id="rId35"/>
    </p:embeddedFont>
    <p:embeddedFont>
      <p:font typeface="Cabin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mputer Says No" panose="020B0604020202020204" charset="0"/>
      <p:regular r:id="rId41"/>
    </p:embeddedFont>
    <p:embeddedFont>
      <p:font typeface="DM Sans" panose="020B0604020202020204" charset="0"/>
      <p:regular r:id="rId42"/>
    </p:embeddedFont>
    <p:embeddedFont>
      <p:font typeface="DM Sans Bold" panose="020B0604020202020204" charset="0"/>
      <p:regular r:id="rId43"/>
    </p:embeddedFont>
    <p:embeddedFont>
      <p:font typeface="Muli Bold" panose="020B0604020202020204" charset="0"/>
      <p:regular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101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43096" y="2467802"/>
            <a:ext cx="16230600" cy="7819198"/>
          </a:xfrm>
          <a:prstGeom prst="rect">
            <a:avLst/>
          </a:prstGeom>
          <a:solidFill>
            <a:srgbClr val="0CC0DF"/>
          </a:solidFill>
        </p:spPr>
      </p:sp>
      <p:grpSp>
        <p:nvGrpSpPr>
          <p:cNvPr id="3" name="Group 3"/>
          <p:cNvGrpSpPr/>
          <p:nvPr/>
        </p:nvGrpSpPr>
        <p:grpSpPr>
          <a:xfrm>
            <a:off x="9339225" y="-205201"/>
            <a:ext cx="12353301" cy="10697402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2714242" y="979135"/>
            <a:ext cx="4829557" cy="541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6"/>
              </a:lnSpc>
              <a:spcBef>
                <a:spcPct val="0"/>
              </a:spcBef>
            </a:pPr>
            <a:r>
              <a:rPr lang="en-US" sz="3304" b="1" dirty="0">
                <a:solidFill>
                  <a:srgbClr val="000000"/>
                </a:solidFill>
                <a:latin typeface="Times New Roman" panose="02020603050405020304" pitchFamily="18" charset="0"/>
                <a:ea typeface="Asap Bold"/>
                <a:cs typeface="Times New Roman" panose="02020603050405020304" pitchFamily="18" charset="0"/>
                <a:sym typeface="Asap Bold"/>
              </a:rPr>
              <a:t>Web application course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923925"/>
            <a:ext cx="1330919" cy="759911"/>
          </a:xfrm>
          <a:custGeom>
            <a:avLst/>
            <a:gdLst/>
            <a:ahLst/>
            <a:cxnLst/>
            <a:rect l="l" t="t" r="r" b="b"/>
            <a:pathLst>
              <a:path w="1330919" h="759911">
                <a:moveTo>
                  <a:pt x="0" y="0"/>
                </a:moveTo>
                <a:lnTo>
                  <a:pt x="1330919" y="0"/>
                </a:lnTo>
                <a:lnTo>
                  <a:pt x="1330919" y="759911"/>
                </a:lnTo>
                <a:lnTo>
                  <a:pt x="0" y="75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99640" y="3268643"/>
            <a:ext cx="9430159" cy="5729358"/>
            <a:chOff x="0" y="-76200"/>
            <a:chExt cx="12526814" cy="7639143"/>
          </a:xfrm>
        </p:grpSpPr>
        <p:sp>
          <p:nvSpPr>
            <p:cNvPr id="8" name="TextBox 8"/>
            <p:cNvSpPr txBox="1"/>
            <p:nvPr/>
          </p:nvSpPr>
          <p:spPr>
            <a:xfrm>
              <a:off x="0" y="1308993"/>
              <a:ext cx="12526814" cy="4332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299"/>
                </a:lnSpc>
              </a:pPr>
              <a:r>
                <a:rPr lang="en-US" sz="9999" b="1" spc="299" dirty="0">
                  <a:solidFill>
                    <a:srgbClr val="FFFFFF"/>
                  </a:solidFill>
                  <a:latin typeface="Times New Roman" panose="02020603050405020304" pitchFamily="18" charset="0"/>
                  <a:ea typeface="Asap Bold"/>
                  <a:cs typeface="Times New Roman" panose="02020603050405020304" pitchFamily="18" charset="0"/>
                  <a:sym typeface="Asap Bold"/>
                </a:rPr>
                <a:t>PROJECT </a:t>
              </a:r>
            </a:p>
            <a:p>
              <a:pPr marL="0" lvl="0" indent="0" algn="l">
                <a:lnSpc>
                  <a:spcPts val="13299"/>
                </a:lnSpc>
              </a:pPr>
              <a:r>
                <a:rPr lang="en-US" sz="8800" b="1" spc="299" dirty="0">
                  <a:solidFill>
                    <a:srgbClr val="FFFFFF"/>
                  </a:solidFill>
                  <a:latin typeface="Times New Roman" panose="02020603050405020304" pitchFamily="18" charset="0"/>
                  <a:ea typeface="Asap Bold"/>
                  <a:cs typeface="Times New Roman" panose="02020603050405020304" pitchFamily="18" charset="0"/>
                  <a:sym typeface="Asap Bold"/>
                </a:rPr>
                <a:t>PRESENTATION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270295"/>
              <a:ext cx="12526814" cy="1292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Presented </a:t>
              </a:r>
              <a:r>
                <a:rPr lang="en-US" sz="2800" dirty="0" err="1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by:AIBIO</a:t>
              </a:r>
              <a:r>
                <a:rPr lang="en-US" sz="2800" dirty="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 TEAM</a:t>
              </a:r>
            </a:p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 lang="en-US" sz="2800" dirty="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2526814" cy="880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 spc="119" dirty="0">
                  <a:solidFill>
                    <a:srgbClr val="FFFFFF"/>
                  </a:solidFill>
                  <a:latin typeface="Times New Roman" panose="02020603050405020304" pitchFamily="18" charset="0"/>
                  <a:ea typeface="Asap"/>
                  <a:cs typeface="Times New Roman" panose="02020603050405020304" pitchFamily="18" charset="0"/>
                  <a:sym typeface="Asap"/>
                </a:rPr>
                <a:t>AI APPLICATION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39225" y="-205201"/>
            <a:ext cx="11399855" cy="10651202"/>
            <a:chOff x="0" y="0"/>
            <a:chExt cx="3969057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69057" cy="3708400"/>
            </a:xfrm>
            <a:custGeom>
              <a:avLst/>
              <a:gdLst/>
              <a:ahLst/>
              <a:cxnLst/>
              <a:rect l="l" t="t" r="r" b="b"/>
              <a:pathLst>
                <a:path w="3969057" h="3708400">
                  <a:moveTo>
                    <a:pt x="2976793" y="0"/>
                  </a:moveTo>
                  <a:lnTo>
                    <a:pt x="992264" y="0"/>
                  </a:lnTo>
                  <a:lnTo>
                    <a:pt x="0" y="1854200"/>
                  </a:lnTo>
                  <a:lnTo>
                    <a:pt x="992264" y="3708400"/>
                  </a:lnTo>
                  <a:lnTo>
                    <a:pt x="2976793" y="3708400"/>
                  </a:lnTo>
                  <a:lnTo>
                    <a:pt x="3969057" y="1854200"/>
                  </a:lnTo>
                  <a:close/>
                </a:path>
              </a:pathLst>
            </a:custGeom>
            <a:blipFill>
              <a:blip r:embed="rId4"/>
              <a:stretch>
                <a:fillRect l="-33236" r="-33236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035886" cy="9258300"/>
          </a:xfrm>
          <a:custGeom>
            <a:avLst/>
            <a:gdLst/>
            <a:ahLst/>
            <a:cxnLst/>
            <a:rect l="l" t="t" r="r" b="b"/>
            <a:pathLst>
              <a:path w="18035886" h="9258300">
                <a:moveTo>
                  <a:pt x="0" y="0"/>
                </a:moveTo>
                <a:lnTo>
                  <a:pt x="18035886" y="0"/>
                </a:lnTo>
                <a:lnTo>
                  <a:pt x="1803588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" r="-92" b="-29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38100"/>
            <a:ext cx="5982357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  <a:spcBef>
                <a:spcPct val="0"/>
              </a:spcBef>
            </a:pPr>
            <a:r>
              <a:rPr lang="en-US" sz="3800" b="1" spc="-76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Software architechture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30970"/>
            <a:ext cx="15508307" cy="12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Workflow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544851" y="2501909"/>
            <a:ext cx="19377702" cy="871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6"/>
              </a:lnSpc>
              <a:spcBef>
                <a:spcPct val="0"/>
              </a:spcBef>
            </a:pPr>
            <a:r>
              <a:rPr lang="en-US" sz="5620" spc="-112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1   Generally describe the behavior of main Actors in system.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905998" y="5076825"/>
            <a:ext cx="19377702" cy="871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6"/>
              </a:lnSpc>
              <a:spcBef>
                <a:spcPct val="0"/>
              </a:spcBef>
            </a:pPr>
            <a:r>
              <a:rPr lang="en-US" sz="5620" spc="-112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2  Cover all features and aspects of system for developers.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544851" y="7559065"/>
            <a:ext cx="19377702" cy="871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6"/>
              </a:lnSpc>
              <a:spcBef>
                <a:spcPct val="0"/>
              </a:spcBef>
            </a:pPr>
            <a:r>
              <a:rPr lang="en-US" sz="5620" spc="-112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3  Ensure my team develop and </a:t>
            </a:r>
            <a:r>
              <a:rPr lang="en-US" sz="5620" spc="-112" dirty="0" err="1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intergrate</a:t>
            </a:r>
            <a:r>
              <a:rPr lang="en-US" sz="5620" spc="-112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 features logically.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0150" y="1777595"/>
            <a:ext cx="18917059" cy="8292488"/>
          </a:xfrm>
          <a:custGeom>
            <a:avLst/>
            <a:gdLst/>
            <a:ahLst/>
            <a:cxnLst/>
            <a:rect l="l" t="t" r="r" b="b"/>
            <a:pathLst>
              <a:path w="18917059" h="8292488">
                <a:moveTo>
                  <a:pt x="0" y="0"/>
                </a:moveTo>
                <a:lnTo>
                  <a:pt x="18917059" y="0"/>
                </a:lnTo>
                <a:lnTo>
                  <a:pt x="18917059" y="8292488"/>
                </a:lnTo>
                <a:lnTo>
                  <a:pt x="0" y="8292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4" r="-4358" b="-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843072"/>
            <a:ext cx="5982357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  <a:spcBef>
                <a:spcPct val="0"/>
              </a:spcBef>
            </a:pPr>
            <a:r>
              <a:rPr lang="en-US" sz="3800" b="1" spc="-76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User  Workflow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5473213"/>
          </a:xfrm>
          <a:custGeom>
            <a:avLst/>
            <a:gdLst/>
            <a:ahLst/>
            <a:cxnLst/>
            <a:rect l="l" t="t" r="r" b="b"/>
            <a:pathLst>
              <a:path w="18288000" h="5473213">
                <a:moveTo>
                  <a:pt x="0" y="0"/>
                </a:moveTo>
                <a:lnTo>
                  <a:pt x="18288000" y="0"/>
                </a:lnTo>
                <a:lnTo>
                  <a:pt x="18288000" y="5473213"/>
                </a:lnTo>
                <a:lnTo>
                  <a:pt x="0" y="5473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4" t="-5953" r="-1694" b="-24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38100"/>
            <a:ext cx="5982357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  <a:spcBef>
                <a:spcPct val="0"/>
              </a:spcBef>
            </a:pPr>
            <a:r>
              <a:rPr lang="en-US" sz="3800" b="1" spc="-76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Admin  Workflow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84600" y="326061"/>
            <a:ext cx="15508307" cy="12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Use case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4437512" y="4648024"/>
            <a:ext cx="19377702" cy="871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6"/>
              </a:lnSpc>
              <a:spcBef>
                <a:spcPct val="0"/>
              </a:spcBef>
            </a:pPr>
            <a:r>
              <a:rPr lang="en-US" sz="5620" b="1" spc="-112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2  Depict fully features for users 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438400" y="2629460"/>
            <a:ext cx="20331306" cy="871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06"/>
              </a:lnSpc>
              <a:spcBef>
                <a:spcPct val="0"/>
              </a:spcBef>
            </a:pPr>
            <a:r>
              <a:rPr lang="en-US" sz="5620" b="1" spc="-112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1 Depict how the interaction between  components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929626" y="6666588"/>
            <a:ext cx="19377702" cy="871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6"/>
              </a:lnSpc>
              <a:spcBef>
                <a:spcPct val="0"/>
              </a:spcBef>
            </a:pPr>
            <a:r>
              <a:rPr lang="en-US" sz="5620" b="1" spc="-112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3  Help IT team develop system effectively.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4267"/>
            <a:ext cx="18288000" cy="9502733"/>
          </a:xfrm>
          <a:custGeom>
            <a:avLst/>
            <a:gdLst/>
            <a:ahLst/>
            <a:cxnLst/>
            <a:rect l="l" t="t" r="r" b="b"/>
            <a:pathLst>
              <a:path w="18288000" h="9502733">
                <a:moveTo>
                  <a:pt x="0" y="0"/>
                </a:moveTo>
                <a:lnTo>
                  <a:pt x="18288000" y="0"/>
                </a:lnTo>
                <a:lnTo>
                  <a:pt x="18288000" y="9502733"/>
                </a:lnTo>
                <a:lnTo>
                  <a:pt x="0" y="950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8" t="-1296" r="-283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38100"/>
            <a:ext cx="5982357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  <a:spcBef>
                <a:spcPct val="0"/>
              </a:spcBef>
            </a:pPr>
            <a:r>
              <a:rPr lang="en-US" sz="3800" b="1" spc="-76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Use Case Diagram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85" y="738336"/>
            <a:ext cx="18074031" cy="8229600"/>
          </a:xfrm>
          <a:custGeom>
            <a:avLst/>
            <a:gdLst/>
            <a:ahLst/>
            <a:cxnLst/>
            <a:rect l="l" t="t" r="r" b="b"/>
            <a:pathLst>
              <a:path w="18074031" h="8229600">
                <a:moveTo>
                  <a:pt x="0" y="0"/>
                </a:moveTo>
                <a:lnTo>
                  <a:pt x="18074030" y="0"/>
                </a:lnTo>
                <a:lnTo>
                  <a:pt x="180740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4" b="-16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70718" y="25524"/>
            <a:ext cx="8681031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  <a:spcBef>
                <a:spcPct val="0"/>
              </a:spcBef>
            </a:pPr>
            <a:r>
              <a:rPr lang="en-US" sz="3800" b="1" spc="-76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Entities Relationship Diagram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0993" y="369617"/>
            <a:ext cx="15508307" cy="12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Considerable Features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286913"/>
            <a:ext cx="18224212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1 </a:t>
            </a:r>
            <a:r>
              <a:rPr lang="en-US" sz="6000" b="1" spc="-120" dirty="0" err="1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Intergrate</a:t>
            </a: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AI technology to increase user’s features.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9238" y="4619625"/>
            <a:ext cx="16734165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2 Improve existing method to upgrade accuracy.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9238" y="6953250"/>
            <a:ext cx="16734165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3 Various Database and tasks to serve researchers.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0993" y="219075"/>
            <a:ext cx="15508307" cy="12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Search Documents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4560" y="2524025"/>
            <a:ext cx="15304018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1 Popular and famous papers </a:t>
            </a:r>
            <a:r>
              <a:rPr lang="en-US" sz="6000" b="1" spc="-120" dirty="0" err="1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fo</a:t>
            </a: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 researchers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4560" y="4690206"/>
            <a:ext cx="15304018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2 Diversity papers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4560" y="6454285"/>
            <a:ext cx="15304018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3 </a:t>
            </a:r>
            <a:r>
              <a:rPr lang="en-US" sz="6000" b="1" spc="-120" dirty="0" err="1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Intergrate</a:t>
            </a: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NLP model for increase accuracy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4560" y="8216410"/>
            <a:ext cx="15304018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spc="-120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4 Responding time meet the user’s satisfaction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14132"/>
            <a:ext cx="17259300" cy="9258300"/>
          </a:xfrm>
          <a:custGeom>
            <a:avLst/>
            <a:gdLst/>
            <a:ahLst/>
            <a:cxnLst/>
            <a:rect l="l" t="t" r="r" b="b"/>
            <a:pathLst>
              <a:path w="17259300" h="9258300">
                <a:moveTo>
                  <a:pt x="0" y="0"/>
                </a:moveTo>
                <a:lnTo>
                  <a:pt x="17259300" y="0"/>
                </a:lnTo>
                <a:lnTo>
                  <a:pt x="17259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2" t="-1200" b="-120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101" y="-38100"/>
            <a:ext cx="8504549" cy="585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  <a:spcBef>
                <a:spcPct val="0"/>
              </a:spcBef>
            </a:pPr>
            <a:r>
              <a:rPr lang="en-US" sz="3800" b="1" spc="-76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Search Engine </a:t>
            </a:r>
            <a:r>
              <a:rPr lang="en-US" sz="3800" b="1" spc="-76" dirty="0" err="1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intergrate</a:t>
            </a:r>
            <a:r>
              <a:rPr lang="en-US" sz="3800" b="1" spc="-76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with NLP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14256810" cy="3253833"/>
            <a:chOff x="0" y="0"/>
            <a:chExt cx="19009080" cy="4338445"/>
          </a:xfrm>
        </p:grpSpPr>
        <p:sp>
          <p:nvSpPr>
            <p:cNvPr id="5" name="AutoShape 5"/>
            <p:cNvSpPr/>
            <p:nvPr/>
          </p:nvSpPr>
          <p:spPr>
            <a:xfrm flipV="1">
              <a:off x="36588" y="0"/>
              <a:ext cx="0" cy="4329519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4313045"/>
              <a:ext cx="19009080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4829460" y="1833922"/>
            <a:ext cx="6981540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latin typeface="Computer Says No"/>
                <a:ea typeface="Computer Says No"/>
                <a:cs typeface="Computer Says No"/>
                <a:sym typeface="Computer Says No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06887" y="4342065"/>
            <a:ext cx="6125528" cy="272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Introduction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Project Statements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Solutions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Product Development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15392" y="4342065"/>
            <a:ext cx="738209" cy="272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750993" y="219075"/>
            <a:ext cx="15508307" cy="12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Search Molecules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825" y="2291131"/>
            <a:ext cx="15585574" cy="930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1 Find molecules based on Properties similarity.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825" y="4024681"/>
            <a:ext cx="12569177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2 Diversity of substances in database.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0511" y="7736383"/>
            <a:ext cx="14411805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4 Execute time fast and friendly with users.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825" y="5759897"/>
            <a:ext cx="15805824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3 High Quality Model used for feature extraction.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41892"/>
            <a:ext cx="17259300" cy="9393365"/>
          </a:xfrm>
          <a:custGeom>
            <a:avLst/>
            <a:gdLst/>
            <a:ahLst/>
            <a:cxnLst/>
            <a:rect l="l" t="t" r="r" b="b"/>
            <a:pathLst>
              <a:path w="17259300" h="9393365">
                <a:moveTo>
                  <a:pt x="0" y="0"/>
                </a:moveTo>
                <a:lnTo>
                  <a:pt x="17259300" y="0"/>
                </a:lnTo>
                <a:lnTo>
                  <a:pt x="17259300" y="9393365"/>
                </a:lnTo>
                <a:lnTo>
                  <a:pt x="0" y="9393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76" r="-283" b="-396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38193"/>
            <a:ext cx="1038567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200" b="1" spc="-84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Search Molecules based on User’s condition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19075"/>
            <a:ext cx="15508307" cy="236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Search Molecules based on User’s condition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4931" y="3763068"/>
            <a:ext cx="15278928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1 Find molecules based on User’s satisfaction.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931" y="5420418"/>
            <a:ext cx="16312076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2 Improve technique to find less than 10 seconds.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025" y="7077768"/>
            <a:ext cx="14977845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3 Users can </a:t>
            </a:r>
            <a:r>
              <a:rPr lang="en-US" sz="6000" b="1" spc="-120" dirty="0" err="1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flexibily</a:t>
            </a: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setup their conditions.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025" y="8734425"/>
            <a:ext cx="18432545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4 Wide range database with nearly 40000 samples space.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88473"/>
            <a:ext cx="16430615" cy="9698527"/>
          </a:xfrm>
          <a:custGeom>
            <a:avLst/>
            <a:gdLst/>
            <a:ahLst/>
            <a:cxnLst/>
            <a:rect l="l" t="t" r="r" b="b"/>
            <a:pathLst>
              <a:path w="16430615" h="9698527">
                <a:moveTo>
                  <a:pt x="0" y="0"/>
                </a:moveTo>
                <a:lnTo>
                  <a:pt x="16430615" y="0"/>
                </a:lnTo>
                <a:lnTo>
                  <a:pt x="16430615" y="9698527"/>
                </a:lnTo>
                <a:lnTo>
                  <a:pt x="0" y="9698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0" t="-3812" r="-18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132950"/>
            <a:ext cx="10385675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200" b="1" spc="-84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Search Molecules based on User’s condition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89847" y="795337"/>
            <a:ext cx="15508307" cy="12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 High Flexibility for Users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125768"/>
            <a:ext cx="17029849" cy="930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1  Allow researchers work with Image and Formula 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076825"/>
            <a:ext cx="17641719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2  Multiple input types help improve accuracy of features.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8020050"/>
            <a:ext cx="17641719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000" b="1" spc="-120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3  Multiple output allow researchers analyze various  aspects of Molecule.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9059"/>
            <a:ext cx="18344171" cy="8520831"/>
          </a:xfrm>
          <a:custGeom>
            <a:avLst/>
            <a:gdLst/>
            <a:ahLst/>
            <a:cxnLst/>
            <a:rect l="l" t="t" r="r" b="b"/>
            <a:pathLst>
              <a:path w="18344171" h="8520831">
                <a:moveTo>
                  <a:pt x="0" y="0"/>
                </a:moveTo>
                <a:lnTo>
                  <a:pt x="18344171" y="0"/>
                </a:lnTo>
                <a:lnTo>
                  <a:pt x="18344171" y="8520830"/>
                </a:lnTo>
                <a:lnTo>
                  <a:pt x="0" y="8520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52" t="-1888" b="-2430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0993" y="219075"/>
            <a:ext cx="15508307" cy="12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4635974" y="1550380"/>
            <a:ext cx="15508307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Achievements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466876" y="3792491"/>
            <a:ext cx="2522175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1  Fully website system with features serve for drug researchers.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466876" y="5957054"/>
            <a:ext cx="2522175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4499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 2 Successful integrate AI models for increase user’s satisfaction.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515538" y="8149238"/>
            <a:ext cx="27270415" cy="510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4500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3  Improve some existing approach for upgrade system.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903668" y="698182"/>
            <a:ext cx="15508307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Limitations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4103339" y="3688911"/>
            <a:ext cx="2522175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9"/>
              </a:lnSpc>
            </a:pPr>
            <a:r>
              <a:rPr lang="en-US" sz="4999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1 Users and Admin must manually handle some tasks.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4483007" y="5402517"/>
            <a:ext cx="2522175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9"/>
              </a:lnSpc>
            </a:pPr>
            <a:r>
              <a:rPr lang="en-US" sz="4999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2 Diversity of database need to be expanded more 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871136" y="7116123"/>
            <a:ext cx="2522175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9"/>
              </a:lnSpc>
            </a:pPr>
            <a:r>
              <a:rPr lang="en-US" sz="4999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3 System should be improved to upgrade User’s feeling.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68977" y="5048782"/>
            <a:ext cx="8547767" cy="57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4"/>
              </a:lnSpc>
              <a:spcBef>
                <a:spcPct val="0"/>
              </a:spcBef>
            </a:pPr>
            <a:r>
              <a:rPr lang="en-US" sz="33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CONNECT WITH US.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8977" y="3320418"/>
            <a:ext cx="5735021" cy="1185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23"/>
              </a:lnSpc>
            </a:pPr>
            <a:r>
              <a:rPr lang="en-US" sz="6873" b="1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1668977" y="6090318"/>
            <a:ext cx="615066" cy="615066"/>
          </a:xfrm>
          <a:custGeom>
            <a:avLst/>
            <a:gdLst/>
            <a:ahLst/>
            <a:cxnLst/>
            <a:rect l="l" t="t" r="r" b="b"/>
            <a:pathLst>
              <a:path w="615066" h="615066">
                <a:moveTo>
                  <a:pt x="0" y="0"/>
                </a:moveTo>
                <a:lnTo>
                  <a:pt x="615066" y="0"/>
                </a:lnTo>
                <a:lnTo>
                  <a:pt x="615066" y="615066"/>
                </a:lnTo>
                <a:lnTo>
                  <a:pt x="0" y="61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1091" y="6983976"/>
            <a:ext cx="622951" cy="622951"/>
          </a:xfrm>
          <a:custGeom>
            <a:avLst/>
            <a:gdLst/>
            <a:ahLst/>
            <a:cxnLst/>
            <a:rect l="l" t="t" r="r" b="b"/>
            <a:pathLst>
              <a:path w="622951" h="622951">
                <a:moveTo>
                  <a:pt x="0" y="0"/>
                </a:moveTo>
                <a:lnTo>
                  <a:pt x="622952" y="0"/>
                </a:lnTo>
                <a:lnTo>
                  <a:pt x="622952" y="622951"/>
                </a:lnTo>
                <a:lnTo>
                  <a:pt x="0" y="622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7"/>
              <a:stretch>
                <a:fillRect l="-28012" r="-2801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433451" y="7087180"/>
            <a:ext cx="4962662" cy="4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8"/>
              </a:lnSpc>
              <a:spcBef>
                <a:spcPct val="0"/>
              </a:spcBef>
            </a:pPr>
            <a:r>
              <a:rPr lang="en-US" sz="2623" spc="131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ntt1179@gmail.com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3451" y="6218686"/>
            <a:ext cx="2812363" cy="4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8"/>
              </a:lnSpc>
              <a:spcBef>
                <a:spcPct val="0"/>
              </a:spcBef>
            </a:pPr>
            <a:r>
              <a:rPr lang="en-US" sz="2623" spc="131">
                <a:solidFill>
                  <a:srgbClr val="FFFBFB"/>
                </a:solidFill>
                <a:latin typeface="Almarai"/>
                <a:ea typeface="Almarai"/>
                <a:cs typeface="Almarai"/>
                <a:sym typeface="Almarai"/>
              </a:rPr>
              <a:t>+84-965-4719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9758" y="2813813"/>
            <a:ext cx="5437267" cy="842053"/>
            <a:chOff x="0" y="0"/>
            <a:chExt cx="7249689" cy="1122737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7249689" cy="1122737"/>
              <a:chOff x="0" y="0"/>
              <a:chExt cx="34688489" cy="53721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4688487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4688487" h="5372100">
                    <a:moveTo>
                      <a:pt x="3313781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137819" y="5372100"/>
                    </a:lnTo>
                    <a:lnTo>
                      <a:pt x="34688487" y="2686050"/>
                    </a:lnTo>
                    <a:lnTo>
                      <a:pt x="33137819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625364" y="213229"/>
              <a:ext cx="5998960" cy="677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43"/>
                </a:lnSpc>
                <a:spcBef>
                  <a:spcPct val="0"/>
                </a:spcBef>
              </a:pPr>
              <a:r>
                <a:rPr lang="en-US" sz="3286" b="1" spc="98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Shorterm</a:t>
              </a:r>
              <a:r>
                <a:rPr lang="en-US" sz="3286" b="1" spc="98" dirty="0">
                  <a:solidFill>
                    <a:srgbClr val="FFFFFF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 Goals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6978744" cy="10287000"/>
          </a:xfrm>
          <a:custGeom>
            <a:avLst/>
            <a:gdLst/>
            <a:ahLst/>
            <a:cxnLst/>
            <a:rect l="l" t="t" r="r" b="b"/>
            <a:pathLst>
              <a:path w="6978744" h="10287000">
                <a:moveTo>
                  <a:pt x="0" y="0"/>
                </a:moveTo>
                <a:lnTo>
                  <a:pt x="6978744" y="0"/>
                </a:lnTo>
                <a:lnTo>
                  <a:pt x="69787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96" r="-2188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989758" y="173280"/>
            <a:ext cx="10269542" cy="2973617"/>
            <a:chOff x="0" y="0"/>
            <a:chExt cx="13692722" cy="3964823"/>
          </a:xfrm>
        </p:grpSpPr>
        <p:sp>
          <p:nvSpPr>
            <p:cNvPr id="8" name="TextBox 8"/>
            <p:cNvSpPr txBox="1"/>
            <p:nvPr/>
          </p:nvSpPr>
          <p:spPr>
            <a:xfrm>
              <a:off x="47351" y="57150"/>
              <a:ext cx="13645371" cy="1393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69"/>
                </a:lnSpc>
                <a:spcBef>
                  <a:spcPct val="0"/>
                </a:spcBef>
              </a:pPr>
              <a:r>
                <a:rPr lang="en-US" sz="7153" b="1" dirty="0">
                  <a:solidFill>
                    <a:srgbClr val="1836B2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Introduction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08009"/>
              <a:ext cx="13211814" cy="2088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6"/>
                </a:lnSpc>
              </a:pPr>
              <a:r>
                <a:rPr lang="en-US" sz="3205" b="1" spc="-64" dirty="0">
                  <a:solidFill>
                    <a:srgbClr val="000000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Objective: Create a website that facilitates drug development by integrating AI models.</a:t>
              </a:r>
            </a:p>
            <a:p>
              <a:pPr marL="0" lvl="0" indent="0" algn="l">
                <a:lnSpc>
                  <a:spcPts val="4166"/>
                </a:lnSpc>
                <a:spcBef>
                  <a:spcPct val="0"/>
                </a:spcBef>
              </a:pPr>
              <a:endParaRPr lang="en-US" sz="3205" b="1" spc="-64" dirty="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270060" y="5268420"/>
            <a:ext cx="377664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b="1" spc="78">
                <a:solidFill>
                  <a:srgbClr val="FFFFFF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Longterm Goals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70060" y="4605629"/>
            <a:ext cx="377664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20"/>
              </a:lnSpc>
              <a:spcBef>
                <a:spcPct val="0"/>
              </a:spcBef>
            </a:pPr>
            <a:r>
              <a:rPr lang="en-US" sz="2600" b="1" spc="78">
                <a:solidFill>
                  <a:srgbClr val="FFFFFF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Longterm Goals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989758" y="5029388"/>
            <a:ext cx="5134771" cy="887638"/>
            <a:chOff x="0" y="0"/>
            <a:chExt cx="6846361" cy="1183518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6846361" cy="1183518"/>
              <a:chOff x="0" y="0"/>
              <a:chExt cx="31076286" cy="5372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1076286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1076286" h="5372100">
                    <a:moveTo>
                      <a:pt x="2952561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9525615" y="5372100"/>
                    </a:lnTo>
                    <a:lnTo>
                      <a:pt x="31076286" y="2686050"/>
                    </a:lnTo>
                    <a:lnTo>
                      <a:pt x="2952561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590573" y="235329"/>
              <a:ext cx="5665215" cy="703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57"/>
                </a:lnSpc>
                <a:spcBef>
                  <a:spcPct val="0"/>
                </a:spcBef>
              </a:pPr>
              <a:r>
                <a:rPr lang="en-US" sz="3464" b="1" spc="103" dirty="0">
                  <a:solidFill>
                    <a:srgbClr val="000000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 Add AI Tools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11071" y="6591441"/>
            <a:ext cx="6239662" cy="1053287"/>
            <a:chOff x="0" y="0"/>
            <a:chExt cx="8319549" cy="1404382"/>
          </a:xfrm>
        </p:grpSpPr>
        <p:grpSp>
          <p:nvGrpSpPr>
            <p:cNvPr id="17" name="Group 17"/>
            <p:cNvGrpSpPr/>
            <p:nvPr/>
          </p:nvGrpSpPr>
          <p:grpSpPr>
            <a:xfrm rot="-10800000">
              <a:off x="0" y="103284"/>
              <a:ext cx="8319549" cy="1197815"/>
              <a:chOff x="0" y="0"/>
              <a:chExt cx="37312474" cy="53721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731247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7312473" h="5372100">
                    <a:moveTo>
                      <a:pt x="357618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761805" y="5372100"/>
                    </a:lnTo>
                    <a:lnTo>
                      <a:pt x="37312473" y="2686050"/>
                    </a:lnTo>
                    <a:lnTo>
                      <a:pt x="3576180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717652" y="-19050"/>
              <a:ext cx="6884246" cy="1423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7"/>
                </a:lnSpc>
                <a:spcBef>
                  <a:spcPct val="0"/>
                </a:spcBef>
              </a:pPr>
              <a:r>
                <a:rPr lang="en-US" sz="3506" b="1" spc="105" dirty="0">
                  <a:solidFill>
                    <a:srgbClr val="000000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Launch and Gather Feedback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89758" y="3709759"/>
            <a:ext cx="5437267" cy="906634"/>
            <a:chOff x="0" y="0"/>
            <a:chExt cx="7249689" cy="1208845"/>
          </a:xfrm>
        </p:grpSpPr>
        <p:grpSp>
          <p:nvGrpSpPr>
            <p:cNvPr id="21" name="Group 21"/>
            <p:cNvGrpSpPr/>
            <p:nvPr/>
          </p:nvGrpSpPr>
          <p:grpSpPr>
            <a:xfrm rot="-10800000">
              <a:off x="0" y="0"/>
              <a:ext cx="7249689" cy="1208845"/>
              <a:chOff x="0" y="0"/>
              <a:chExt cx="32217570" cy="53721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2217568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2217568" h="5372100">
                    <a:moveTo>
                      <a:pt x="3066690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0666900" y="5372100"/>
                    </a:lnTo>
                    <a:lnTo>
                      <a:pt x="32217568" y="2686050"/>
                    </a:lnTo>
                    <a:lnTo>
                      <a:pt x="306669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25364" y="240569"/>
              <a:ext cx="5998960" cy="718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46"/>
                </a:lnSpc>
                <a:spcBef>
                  <a:spcPct val="0"/>
                </a:spcBef>
              </a:pPr>
              <a:r>
                <a:rPr lang="en-US" sz="3538" b="1" spc="106" dirty="0">
                  <a:solidFill>
                    <a:srgbClr val="000000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Build the Website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32536" y="6591441"/>
            <a:ext cx="5890288" cy="1062986"/>
            <a:chOff x="0" y="0"/>
            <a:chExt cx="7853717" cy="1417315"/>
          </a:xfrm>
        </p:grpSpPr>
        <p:grpSp>
          <p:nvGrpSpPr>
            <p:cNvPr id="25" name="Group 25"/>
            <p:cNvGrpSpPr/>
            <p:nvPr/>
          </p:nvGrpSpPr>
          <p:grpSpPr>
            <a:xfrm rot="-10800000">
              <a:off x="0" y="104235"/>
              <a:ext cx="7853717" cy="1208845"/>
              <a:chOff x="0" y="0"/>
              <a:chExt cx="34901868" cy="53721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4901867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4901867" h="5372100">
                    <a:moveTo>
                      <a:pt x="33351198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351198" y="5372100"/>
                    </a:lnTo>
                    <a:lnTo>
                      <a:pt x="34901867" y="2686050"/>
                    </a:lnTo>
                    <a:lnTo>
                      <a:pt x="3335119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677468" y="-9525"/>
              <a:ext cx="6498781" cy="142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6"/>
                </a:lnSpc>
              </a:pPr>
              <a:r>
                <a:rPr lang="en-US" sz="3538" b="1" spc="106" dirty="0">
                  <a:solidFill>
                    <a:srgbClr val="000000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 </a:t>
              </a:r>
              <a:r>
                <a:rPr lang="en-US" sz="3538" b="1" spc="106" dirty="0">
                  <a:solidFill>
                    <a:srgbClr val="000000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Collaborative</a:t>
              </a:r>
            </a:p>
            <a:p>
              <a:pPr marL="0" lvl="0" indent="0" algn="ctr">
                <a:lnSpc>
                  <a:spcPts val="4246"/>
                </a:lnSpc>
                <a:spcBef>
                  <a:spcPct val="0"/>
                </a:spcBef>
              </a:pPr>
              <a:r>
                <a:rPr lang="en-US" sz="3538" b="1" spc="106" dirty="0">
                  <a:solidFill>
                    <a:srgbClr val="000000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Ecosystem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708658" y="4946564"/>
            <a:ext cx="4338045" cy="1924050"/>
            <a:chOff x="0" y="0"/>
            <a:chExt cx="5784060" cy="2565400"/>
          </a:xfrm>
        </p:grpSpPr>
        <p:grpSp>
          <p:nvGrpSpPr>
            <p:cNvPr id="29" name="Group 29"/>
            <p:cNvGrpSpPr/>
            <p:nvPr/>
          </p:nvGrpSpPr>
          <p:grpSpPr>
            <a:xfrm rot="-10800000">
              <a:off x="0" y="800470"/>
              <a:ext cx="5784060" cy="964460"/>
              <a:chOff x="0" y="0"/>
              <a:chExt cx="32217570" cy="53721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32217568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2217568" h="5372100">
                    <a:moveTo>
                      <a:pt x="3066690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0666900" y="5372100"/>
                    </a:lnTo>
                    <a:lnTo>
                      <a:pt x="32217568" y="2686050"/>
                    </a:lnTo>
                    <a:lnTo>
                      <a:pt x="306669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498938" y="-19050"/>
              <a:ext cx="4786184" cy="258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27"/>
                </a:lnSpc>
              </a:pPr>
              <a:r>
                <a:rPr lang="en-US" sz="3523" b="1" spc="105" dirty="0">
                  <a:solidFill>
                    <a:srgbClr val="000000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Enhance AI Capabilities</a:t>
              </a:r>
            </a:p>
            <a:p>
              <a:pPr algn="ctr">
                <a:lnSpc>
                  <a:spcPts val="3387"/>
                </a:lnSpc>
              </a:pPr>
              <a:endParaRPr lang="en-US" sz="3523" b="1" spc="105" dirty="0">
                <a:solidFill>
                  <a:srgbClr val="000000"/>
                </a:solidFill>
                <a:latin typeface="Asap Semi-Bold"/>
                <a:ea typeface="Asap Semi-Bold"/>
                <a:cs typeface="Asap Semi-Bold"/>
                <a:sym typeface="Asap Semi-Bold"/>
              </a:endParaRPr>
            </a:p>
            <a:p>
              <a:pPr marL="0" lvl="0" indent="0" algn="ctr">
                <a:lnSpc>
                  <a:spcPts val="3387"/>
                </a:lnSpc>
                <a:spcBef>
                  <a:spcPct val="0"/>
                </a:spcBef>
              </a:pPr>
              <a:endParaRPr lang="en-US" sz="3523" b="1" spc="105" dirty="0">
                <a:solidFill>
                  <a:srgbClr val="000000"/>
                </a:solidFill>
                <a:latin typeface="Asap Semi-Bold"/>
                <a:ea typeface="Asap Semi-Bold"/>
                <a:cs typeface="Asap Semi-Bold"/>
                <a:sym typeface="Asap Semi-Bold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159046" y="3553407"/>
            <a:ext cx="5437267" cy="1062986"/>
            <a:chOff x="0" y="0"/>
            <a:chExt cx="7249689" cy="1417315"/>
          </a:xfrm>
        </p:grpSpPr>
        <p:grpSp>
          <p:nvGrpSpPr>
            <p:cNvPr id="33" name="Group 33"/>
            <p:cNvGrpSpPr/>
            <p:nvPr/>
          </p:nvGrpSpPr>
          <p:grpSpPr>
            <a:xfrm rot="-10800000">
              <a:off x="0" y="104235"/>
              <a:ext cx="7249689" cy="1208845"/>
              <a:chOff x="0" y="0"/>
              <a:chExt cx="32217570" cy="53721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32217568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2217568" h="5372100">
                    <a:moveTo>
                      <a:pt x="3066690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0666900" y="5372100"/>
                    </a:lnTo>
                    <a:lnTo>
                      <a:pt x="32217568" y="2686050"/>
                    </a:lnTo>
                    <a:lnTo>
                      <a:pt x="306669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625364" y="-9525"/>
              <a:ext cx="5998960" cy="142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46"/>
                </a:lnSpc>
                <a:spcBef>
                  <a:spcPct val="0"/>
                </a:spcBef>
              </a:pPr>
              <a:r>
                <a:rPr lang="en-US" sz="3538" b="1" spc="106" dirty="0">
                  <a:solidFill>
                    <a:srgbClr val="000000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Expand Data Integration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128262" y="2725870"/>
            <a:ext cx="5335229" cy="842053"/>
            <a:chOff x="0" y="0"/>
            <a:chExt cx="7113639" cy="1122737"/>
          </a:xfrm>
        </p:grpSpPr>
        <p:grpSp>
          <p:nvGrpSpPr>
            <p:cNvPr id="37" name="Group 37"/>
            <p:cNvGrpSpPr/>
            <p:nvPr/>
          </p:nvGrpSpPr>
          <p:grpSpPr>
            <a:xfrm rot="-10800000">
              <a:off x="0" y="0"/>
              <a:ext cx="7113639" cy="1122737"/>
              <a:chOff x="0" y="0"/>
              <a:chExt cx="34037514" cy="53721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34037513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34037513" h="5372100">
                    <a:moveTo>
                      <a:pt x="3248684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2486845" y="5372100"/>
                    </a:lnTo>
                    <a:lnTo>
                      <a:pt x="34037513" y="2686050"/>
                    </a:lnTo>
                    <a:lnTo>
                      <a:pt x="32486845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613629" y="213229"/>
              <a:ext cx="5886382" cy="677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43"/>
                </a:lnSpc>
                <a:spcBef>
                  <a:spcPct val="0"/>
                </a:spcBef>
              </a:pPr>
              <a:r>
                <a:rPr lang="en-US" sz="3286" b="1" spc="98" dirty="0" err="1">
                  <a:solidFill>
                    <a:srgbClr val="FFFFFF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Longterm</a:t>
              </a:r>
              <a:r>
                <a:rPr lang="en-US" sz="3286" b="1" spc="98" dirty="0">
                  <a:solidFill>
                    <a:srgbClr val="FFFFFF"/>
                  </a:solidFill>
                  <a:latin typeface="Times New Roman" panose="02020603050405020304" pitchFamily="18" charset="0"/>
                  <a:ea typeface="Asap Semi-Bold"/>
                  <a:cs typeface="Times New Roman" panose="02020603050405020304" pitchFamily="18" charset="0"/>
                  <a:sym typeface="Asap Semi-Bold"/>
                </a:rPr>
                <a:t> Goals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80808"/>
            <a:ext cx="16439375" cy="3503822"/>
            <a:chOff x="0" y="0"/>
            <a:chExt cx="5997128" cy="1278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7129" cy="1278204"/>
            </a:xfrm>
            <a:custGeom>
              <a:avLst/>
              <a:gdLst/>
              <a:ahLst/>
              <a:cxnLst/>
              <a:rect l="l" t="t" r="r" b="b"/>
              <a:pathLst>
                <a:path w="5997129" h="1278204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87071"/>
              </p:ext>
            </p:extLst>
          </p:nvPr>
        </p:nvGraphicFramePr>
        <p:xfrm>
          <a:off x="905495" y="4534121"/>
          <a:ext cx="16439375" cy="5593993"/>
        </p:xfrm>
        <a:graphic>
          <a:graphicData uri="http://schemas.openxmlformats.org/drawingml/2006/table">
            <a:tbl>
              <a:tblPr/>
              <a:tblGrid>
                <a:gridCol w="1643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5812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High costs (average $2.6 billion per drug).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273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4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Long timelines (10–15 years per drug).</a:t>
                      </a:r>
                      <a:endParaRPr 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5599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3908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Cabin"/>
                          <a:cs typeface="Times New Roman" panose="02020603050405020304" pitchFamily="18" charset="0"/>
                          <a:sym typeface="Cabin"/>
                        </a:rPr>
                        <a:t>High failure rates in clinical trials (~90%).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5599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895970" y="9044945"/>
            <a:ext cx="3539104" cy="617207"/>
            <a:chOff x="0" y="0"/>
            <a:chExt cx="1291075" cy="2251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91075" cy="225159"/>
            </a:xfrm>
            <a:custGeom>
              <a:avLst/>
              <a:gdLst/>
              <a:ahLst/>
              <a:cxnLst/>
              <a:rect l="l" t="t" r="r" b="b"/>
              <a:pathLst>
                <a:path w="1291075" h="225159">
                  <a:moveTo>
                    <a:pt x="0" y="0"/>
                  </a:moveTo>
                  <a:lnTo>
                    <a:pt x="1291075" y="0"/>
                  </a:lnTo>
                  <a:lnTo>
                    <a:pt x="1291075" y="225159"/>
                  </a:lnTo>
                  <a:lnTo>
                    <a:pt x="0" y="22515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3318882" y="-411324"/>
            <a:ext cx="573798" cy="822649"/>
          </a:xfrm>
          <a:custGeom>
            <a:avLst/>
            <a:gdLst/>
            <a:ahLst/>
            <a:cxnLst/>
            <a:rect l="l" t="t" r="r" b="b"/>
            <a:pathLst>
              <a:path w="573798" h="822649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08297" y="158885"/>
            <a:ext cx="3927179" cy="1392364"/>
          </a:xfrm>
          <a:custGeom>
            <a:avLst/>
            <a:gdLst/>
            <a:ahLst/>
            <a:cxnLst/>
            <a:rect l="l" t="t" r="r" b="b"/>
            <a:pathLst>
              <a:path w="3927179" h="1392364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60195" y="1247996"/>
            <a:ext cx="13395565" cy="248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b="1" dirty="0">
                <a:solidFill>
                  <a:srgbClr val="003EA8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Problem Statement</a:t>
            </a:r>
          </a:p>
          <a:p>
            <a:pPr algn="ctr">
              <a:lnSpc>
                <a:spcPts val="9720"/>
              </a:lnSpc>
            </a:pPr>
            <a:endParaRPr lang="en-US" sz="8100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3066272"/>
            <a:ext cx="10126659" cy="6505533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261150" y="657204"/>
            <a:ext cx="7087021" cy="8045795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126659" y="1011978"/>
            <a:ext cx="7983957" cy="8246322"/>
            <a:chOff x="0" y="0"/>
            <a:chExt cx="10645275" cy="1099509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l="1953" r="1953"/>
            <a:stretch>
              <a:fillRect/>
            </a:stretch>
          </p:blipFill>
          <p:spPr>
            <a:xfrm>
              <a:off x="0" y="0"/>
              <a:ext cx="10645275" cy="1099509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2094917" y="657204"/>
            <a:ext cx="7049083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dirty="0">
                <a:solidFill>
                  <a:srgbClr val="003EA8"/>
                </a:solidFill>
                <a:latin typeface="Times New Roman" panose="02020603050405020304" pitchFamily="18" charset="0"/>
                <a:ea typeface="Muli Bold"/>
                <a:cs typeface="Times New Roman" panose="02020603050405020304" pitchFamily="18" charset="0"/>
                <a:sym typeface="Muli Bold"/>
              </a:rPr>
              <a:t>Solutions 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endParaRPr lang="en-US" sz="9000" b="1" dirty="0">
              <a:solidFill>
                <a:srgbClr val="003EA8"/>
              </a:solidFill>
              <a:latin typeface="Muli Bold"/>
              <a:ea typeface="Muli Bold"/>
              <a:cs typeface="Muli Bold"/>
              <a:sym typeface="Muli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85659" y="3793566"/>
            <a:ext cx="7051342" cy="5504653"/>
            <a:chOff x="0" y="0"/>
            <a:chExt cx="9401790" cy="7339538"/>
          </a:xfrm>
        </p:grpSpPr>
        <p:sp>
          <p:nvSpPr>
            <p:cNvPr id="13" name="TextBox 13"/>
            <p:cNvSpPr txBox="1"/>
            <p:nvPr/>
          </p:nvSpPr>
          <p:spPr>
            <a:xfrm>
              <a:off x="3012" y="6677655"/>
              <a:ext cx="9398777" cy="63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3092" lvl="1" indent="-326546" algn="l">
                <a:lnSpc>
                  <a:spcPts val="3932"/>
                </a:lnSpc>
                <a:buFont typeface="Arial"/>
                <a:buChar char="•"/>
              </a:pPr>
              <a:r>
                <a:rPr lang="en-US" sz="3024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Gathering as much as Biology data.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74067"/>
              <a:ext cx="9398777" cy="1298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53092" lvl="1" indent="-326546" algn="l">
                <a:lnSpc>
                  <a:spcPts val="3932"/>
                </a:lnSpc>
                <a:buFont typeface="Arial"/>
                <a:buChar char="•"/>
              </a:pPr>
              <a:r>
                <a:rPr lang="en-US" sz="3024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Integration of AI models for data analysis, prediction, and optimization</a:t>
              </a:r>
              <a:r>
                <a:rPr lang="en-US" sz="3024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939877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1" dirty="0">
                  <a:solidFill>
                    <a:srgbClr val="003EA8"/>
                  </a:solidFill>
                  <a:latin typeface="Times New Roman" panose="02020603050405020304" pitchFamily="18" charset="0"/>
                  <a:ea typeface="Muli Bold"/>
                  <a:cs typeface="Times New Roman" panose="02020603050405020304" pitchFamily="18" charset="0"/>
                  <a:sym typeface="Muli Bold"/>
                </a:rPr>
                <a:t>Approach 1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871167"/>
              <a:ext cx="9398777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9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User-friendly interface for researchers and pharmaceutical companies.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778050"/>
              <a:ext cx="939877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1" dirty="0">
                  <a:solidFill>
                    <a:srgbClr val="003EA8"/>
                  </a:solidFill>
                  <a:latin typeface="Times New Roman" panose="02020603050405020304" pitchFamily="18" charset="0"/>
                  <a:ea typeface="Muli Bold"/>
                  <a:cs typeface="Times New Roman" panose="02020603050405020304" pitchFamily="18" charset="0"/>
                  <a:sym typeface="Muli Bold"/>
                </a:rPr>
                <a:t>Approach 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12" y="5581222"/>
              <a:ext cx="9398777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b="1">
                  <a:solidFill>
                    <a:srgbClr val="003EA8"/>
                  </a:solidFill>
                  <a:latin typeface="Muli Bold"/>
                  <a:ea typeface="Muli Bold"/>
                  <a:cs typeface="Muli Bold"/>
                  <a:sym typeface="Muli Bold"/>
                </a:rPr>
                <a:t>Approach 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29054" y="1748351"/>
            <a:ext cx="5756151" cy="70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 b="1" spc="-89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Development phases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31853" y="4752975"/>
            <a:ext cx="5131393" cy="70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 b="1" spc="-89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Workflow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41433" y="6400869"/>
            <a:ext cx="5131393" cy="69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49"/>
              </a:lnSpc>
              <a:spcBef>
                <a:spcPct val="0"/>
              </a:spcBef>
            </a:pPr>
            <a:r>
              <a:rPr lang="en-US" sz="4499" b="1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Usecase</a:t>
            </a:r>
            <a:r>
              <a:rPr lang="en-US" sz="4499" b="1" spc="-89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015227" y="3186626"/>
            <a:ext cx="5982357" cy="70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 b="1" spc="-89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Software </a:t>
            </a:r>
            <a:r>
              <a:rPr lang="en-US" sz="4500" b="1" spc="-89" dirty="0" err="1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architechture</a:t>
            </a:r>
            <a:endParaRPr lang="en-US" sz="4500" b="1" spc="-89" dirty="0">
              <a:solidFill>
                <a:srgbClr val="000000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69226" y="9322850"/>
            <a:ext cx="6090074" cy="70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 b="1" spc="-89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Considerable Features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4584065" y="-2006328"/>
            <a:ext cx="13728065" cy="14299655"/>
            <a:chOff x="0" y="0"/>
            <a:chExt cx="5157365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57365" cy="5372100"/>
            </a:xfrm>
            <a:custGeom>
              <a:avLst/>
              <a:gdLst/>
              <a:ahLst/>
              <a:cxnLst/>
              <a:rect l="l" t="t" r="r" b="b"/>
              <a:pathLst>
                <a:path w="5157365" h="5372100">
                  <a:moveTo>
                    <a:pt x="36066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06695" y="5372100"/>
                  </a:lnTo>
                  <a:lnTo>
                    <a:pt x="5157365" y="2686050"/>
                  </a:lnTo>
                  <a:lnTo>
                    <a:pt x="360669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0" y="3387612"/>
            <a:ext cx="7430894" cy="264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40"/>
              </a:lnSpc>
            </a:pPr>
            <a:r>
              <a:rPr lang="en-US" sz="7925" b="1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Product Development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414873" y="7703156"/>
            <a:ext cx="1324625" cy="1147249"/>
            <a:chOff x="0" y="0"/>
            <a:chExt cx="1766167" cy="1529665"/>
          </a:xfrm>
        </p:grpSpPr>
        <p:grpSp>
          <p:nvGrpSpPr>
            <p:cNvPr id="11" name="Group 11"/>
            <p:cNvGrpSpPr/>
            <p:nvPr/>
          </p:nvGrpSpPr>
          <p:grpSpPr>
            <a:xfrm rot="-10800000">
              <a:off x="0" y="0"/>
              <a:ext cx="1766167" cy="1529665"/>
              <a:chOff x="0" y="0"/>
              <a:chExt cx="6202680" cy="5372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88658" y="247388"/>
              <a:ext cx="988850" cy="949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1"/>
                </a:lnSpc>
                <a:spcBef>
                  <a:spcPct val="0"/>
                </a:spcBef>
              </a:pPr>
              <a:r>
                <a:rPr lang="en-US" sz="4293" b="1" spc="-85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06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128330" y="7886255"/>
            <a:ext cx="7043489" cy="70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 b="1" spc="-89" dirty="0">
                <a:solidFill>
                  <a:srgbClr val="000000"/>
                </a:solidFill>
                <a:latin typeface="Times New Roman" panose="02020603050405020304" pitchFamily="18" charset="0"/>
                <a:ea typeface="Asap"/>
                <a:cs typeface="Times New Roman" panose="02020603050405020304" pitchFamily="18" charset="0"/>
                <a:sym typeface="Asap"/>
              </a:rPr>
              <a:t>Entities Relational Diagram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414873" y="9139751"/>
            <a:ext cx="1324625" cy="1147249"/>
            <a:chOff x="0" y="0"/>
            <a:chExt cx="1766167" cy="1529665"/>
          </a:xfrm>
        </p:grpSpPr>
        <p:grpSp>
          <p:nvGrpSpPr>
            <p:cNvPr id="16" name="Group 16"/>
            <p:cNvGrpSpPr/>
            <p:nvPr/>
          </p:nvGrpSpPr>
          <p:grpSpPr>
            <a:xfrm rot="-10800000">
              <a:off x="0" y="0"/>
              <a:ext cx="1766167" cy="1529665"/>
              <a:chOff x="0" y="0"/>
              <a:chExt cx="6202680" cy="53721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388658" y="247388"/>
              <a:ext cx="988850" cy="949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1"/>
                </a:lnSpc>
                <a:spcBef>
                  <a:spcPct val="0"/>
                </a:spcBef>
              </a:pPr>
              <a:r>
                <a:rPr lang="en-US" sz="4293" b="1" spc="-85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07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63109" y="6136516"/>
            <a:ext cx="1324625" cy="1147249"/>
            <a:chOff x="0" y="0"/>
            <a:chExt cx="1766167" cy="1529665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0" y="0"/>
              <a:ext cx="1766167" cy="1529665"/>
              <a:chOff x="0" y="0"/>
              <a:chExt cx="6202680" cy="53721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388658" y="247388"/>
              <a:ext cx="988850" cy="949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1"/>
                </a:lnSpc>
                <a:spcBef>
                  <a:spcPct val="0"/>
                </a:spcBef>
              </a:pPr>
              <a:r>
                <a:rPr lang="en-US" sz="4293" b="1" spc="-85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363109" y="4569875"/>
            <a:ext cx="1324625" cy="1147249"/>
            <a:chOff x="0" y="0"/>
            <a:chExt cx="1766167" cy="1529665"/>
          </a:xfrm>
        </p:grpSpPr>
        <p:grpSp>
          <p:nvGrpSpPr>
            <p:cNvPr id="24" name="Group 24"/>
            <p:cNvGrpSpPr/>
            <p:nvPr/>
          </p:nvGrpSpPr>
          <p:grpSpPr>
            <a:xfrm rot="-10800000">
              <a:off x="0" y="0"/>
              <a:ext cx="1766167" cy="1529665"/>
              <a:chOff x="0" y="0"/>
              <a:chExt cx="6202680" cy="53721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388658" y="247388"/>
              <a:ext cx="988850" cy="949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1"/>
                </a:lnSpc>
                <a:spcBef>
                  <a:spcPct val="0"/>
                </a:spcBef>
              </a:pPr>
              <a:r>
                <a:rPr lang="en-US" sz="4293" b="1" spc="-85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363109" y="3003526"/>
            <a:ext cx="1324625" cy="1147249"/>
            <a:chOff x="0" y="0"/>
            <a:chExt cx="1766167" cy="1529665"/>
          </a:xfrm>
        </p:grpSpPr>
        <p:grpSp>
          <p:nvGrpSpPr>
            <p:cNvPr id="28" name="Group 28"/>
            <p:cNvGrpSpPr/>
            <p:nvPr/>
          </p:nvGrpSpPr>
          <p:grpSpPr>
            <a:xfrm rot="-10800000">
              <a:off x="0" y="0"/>
              <a:ext cx="1766167" cy="1529665"/>
              <a:chOff x="0" y="0"/>
              <a:chExt cx="6202680" cy="53721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388658" y="247388"/>
              <a:ext cx="988850" cy="949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1"/>
                </a:lnSpc>
                <a:spcBef>
                  <a:spcPct val="0"/>
                </a:spcBef>
              </a:pPr>
              <a:r>
                <a:rPr lang="en-US" sz="4293" b="1" spc="-85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414873" y="1631334"/>
            <a:ext cx="1324625" cy="1147249"/>
            <a:chOff x="0" y="0"/>
            <a:chExt cx="1766167" cy="1529665"/>
          </a:xfrm>
        </p:grpSpPr>
        <p:grpSp>
          <p:nvGrpSpPr>
            <p:cNvPr id="32" name="Group 32"/>
            <p:cNvGrpSpPr/>
            <p:nvPr/>
          </p:nvGrpSpPr>
          <p:grpSpPr>
            <a:xfrm rot="-10800000">
              <a:off x="0" y="0"/>
              <a:ext cx="1766167" cy="1529665"/>
              <a:chOff x="0" y="0"/>
              <a:chExt cx="6202680" cy="53721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388658" y="247388"/>
              <a:ext cx="988850" cy="949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1"/>
                </a:lnSpc>
                <a:spcBef>
                  <a:spcPct val="0"/>
                </a:spcBef>
              </a:pPr>
              <a:r>
                <a:rPr lang="en-US" sz="4293" b="1" spc="-85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02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363109" y="198335"/>
            <a:ext cx="1324625" cy="1147249"/>
            <a:chOff x="0" y="0"/>
            <a:chExt cx="1766167" cy="1529665"/>
          </a:xfrm>
        </p:grpSpPr>
        <p:grpSp>
          <p:nvGrpSpPr>
            <p:cNvPr id="36" name="Group 36"/>
            <p:cNvGrpSpPr/>
            <p:nvPr/>
          </p:nvGrpSpPr>
          <p:grpSpPr>
            <a:xfrm rot="-10800000">
              <a:off x="0" y="0"/>
              <a:ext cx="1766167" cy="1529665"/>
              <a:chOff x="0" y="0"/>
              <a:chExt cx="6202680" cy="53721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20268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6202680" h="537210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388658" y="247388"/>
              <a:ext cx="988850" cy="949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11"/>
                </a:lnSpc>
                <a:spcBef>
                  <a:spcPct val="0"/>
                </a:spcBef>
              </a:pPr>
              <a:r>
                <a:rPr lang="en-US" sz="4293" b="1" spc="-85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01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0929054" y="310076"/>
            <a:ext cx="5756151" cy="70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50"/>
              </a:lnSpc>
              <a:spcBef>
                <a:spcPct val="0"/>
              </a:spcBef>
            </a:pPr>
            <a:r>
              <a:rPr lang="en-US" sz="4500" b="1" spc="-89" dirty="0">
                <a:solidFill>
                  <a:srgbClr val="000000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Developed tools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230970"/>
            <a:ext cx="15508307" cy="12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Developed Tools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7188081" y="1562275"/>
            <a:ext cx="18637908" cy="7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  </a:t>
            </a: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Backend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6232600" y="2651837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-Python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6232600" y="3741497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       -</a:t>
            </a:r>
            <a:r>
              <a:rPr lang="en-US" sz="6000" dirty="0" err="1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Sqlalchemy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ea typeface="DM Sans"/>
              <a:cs typeface="Times New Roman" panose="02020603050405020304" pitchFamily="18" charset="0"/>
              <a:sym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4358747" y="4812983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-Flask Framework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7188081" y="5902643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2 Frontend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6691503" y="6973253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  -HTML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6691503" y="7862887"/>
            <a:ext cx="19028639" cy="8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2"/>
              </a:lnSpc>
            </a:pPr>
            <a:r>
              <a:rPr lang="en-US" sz="612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Deployment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6232600" y="8971597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-</a:t>
            </a:r>
            <a:r>
              <a:rPr lang="en-US" sz="6000" dirty="0" err="1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NGrok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ea typeface="DM Sans"/>
              <a:cs typeface="Times New Roman" panose="02020603050405020304" pitchFamily="18" charset="0"/>
              <a:sym typeface="DM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68772" y="1652714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4 Design system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97999" y="2832812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-</a:t>
            </a:r>
            <a:r>
              <a:rPr lang="en-US" sz="6000" dirty="0" err="1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Drawio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ea typeface="DM Sans"/>
              <a:cs typeface="Times New Roman" panose="02020603050405020304" pitchFamily="18" charset="0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27450" y="3904297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5 Teamwork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97999" y="4832033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-</a:t>
            </a:r>
            <a:r>
              <a:rPr lang="en-US" sz="6000" dirty="0" err="1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Github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ea typeface="DM Sans"/>
              <a:cs typeface="Times New Roman" panose="02020603050405020304" pitchFamily="18" charset="0"/>
              <a:sym typeface="DM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27450" y="6007417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6 References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68772" y="6954203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-ARIV Papers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86353" y="7862887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-</a:t>
            </a:r>
            <a:r>
              <a:rPr lang="en-US" sz="6000" dirty="0" err="1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Deepchem</a:t>
            </a:r>
            <a:endParaRPr lang="en-US" sz="6000" dirty="0">
              <a:solidFill>
                <a:srgbClr val="000000"/>
              </a:solidFill>
              <a:latin typeface="Times New Roman" panose="02020603050405020304" pitchFamily="18" charset="0"/>
              <a:ea typeface="DM Sans"/>
              <a:cs typeface="Times New Roman" panose="02020603050405020304" pitchFamily="18" charset="0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98224" y="8847773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-Hugging Face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42695" y="4457065"/>
            <a:ext cx="3802610" cy="129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Development</a:t>
            </a:r>
          </a:p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Phases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4306" y="364024"/>
            <a:ext cx="5492020" cy="1883241"/>
            <a:chOff x="0" y="0"/>
            <a:chExt cx="7322694" cy="251098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322694" cy="2510988"/>
              <a:chOff x="0" y="0"/>
              <a:chExt cx="19765814" cy="5372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765814" cy="6777551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6777551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3388775"/>
                    </a:lnTo>
                    <a:lnTo>
                      <a:pt x="1550670" y="6777551"/>
                    </a:lnTo>
                    <a:lnTo>
                      <a:pt x="18215144" y="6777551"/>
                    </a:lnTo>
                    <a:lnTo>
                      <a:pt x="19765814" y="3388775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637435" y="725269"/>
              <a:ext cx="6047823" cy="105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Gather Customer Requirements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51224" y="4397149"/>
            <a:ext cx="5492020" cy="1873703"/>
            <a:chOff x="0" y="0"/>
            <a:chExt cx="7322694" cy="249827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322694" cy="2498270"/>
              <a:chOff x="0" y="0"/>
              <a:chExt cx="19765814" cy="53721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765814" cy="6786590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6786590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3393295"/>
                    </a:lnTo>
                    <a:lnTo>
                      <a:pt x="1550670" y="6786590"/>
                    </a:lnTo>
                    <a:lnTo>
                      <a:pt x="18215144" y="6786590"/>
                    </a:lnTo>
                    <a:lnTo>
                      <a:pt x="19765814" y="3393295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158370" y="718910"/>
              <a:ext cx="5005954" cy="105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Research and Implement Features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97990" y="8037775"/>
            <a:ext cx="5492020" cy="1883241"/>
            <a:chOff x="0" y="0"/>
            <a:chExt cx="7322694" cy="251098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7322694" cy="2510988"/>
              <a:chOff x="0" y="0"/>
              <a:chExt cx="19765814" cy="53721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765814" cy="6777551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6777551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3388775"/>
                    </a:lnTo>
                    <a:lnTo>
                      <a:pt x="1550670" y="6777551"/>
                    </a:lnTo>
                    <a:lnTo>
                      <a:pt x="18215144" y="6777551"/>
                    </a:lnTo>
                    <a:lnTo>
                      <a:pt x="19765814" y="3388775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579185" y="725269"/>
              <a:ext cx="6164324" cy="105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b="1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Intergrate into Platform</a:t>
              </a:r>
            </a:p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and Deploy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5750" y="4533265"/>
            <a:ext cx="5492020" cy="1492716"/>
            <a:chOff x="0" y="0"/>
            <a:chExt cx="7322694" cy="199028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7322694" cy="1990288"/>
              <a:chOff x="0" y="0"/>
              <a:chExt cx="19765814" cy="53721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765814" cy="5372295"/>
              </a:xfrm>
              <a:custGeom>
                <a:avLst/>
                <a:gdLst/>
                <a:ahLst/>
                <a:cxnLst/>
                <a:rect l="l" t="t" r="r" b="b"/>
                <a:pathLst>
                  <a:path w="19765814" h="5372295">
                    <a:moveTo>
                      <a:pt x="18215144" y="0"/>
                    </a:moveTo>
                    <a:lnTo>
                      <a:pt x="1550670" y="0"/>
                    </a:lnTo>
                    <a:lnTo>
                      <a:pt x="0" y="2686147"/>
                    </a:lnTo>
                    <a:lnTo>
                      <a:pt x="1550670" y="5372295"/>
                    </a:lnTo>
                    <a:lnTo>
                      <a:pt x="18215144" y="5372295"/>
                    </a:lnTo>
                    <a:lnTo>
                      <a:pt x="19765814" y="2686147"/>
                    </a:lnTo>
                    <a:lnTo>
                      <a:pt x="18215144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158370" y="725269"/>
              <a:ext cx="5005954" cy="530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 b="1" spc="78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Feedback and Update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rot="2399684">
            <a:off x="13156199" y="2475533"/>
            <a:ext cx="218076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0" name="AutoShape 20"/>
          <p:cNvSpPr/>
          <p:nvPr/>
        </p:nvSpPr>
        <p:spPr>
          <a:xfrm rot="8355957">
            <a:off x="13165077" y="7743796"/>
            <a:ext cx="218076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 rot="-8400315">
            <a:off x="2951034" y="7754317"/>
            <a:ext cx="218076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 rot="-2444042">
            <a:off x="2942156" y="2486054"/>
            <a:ext cx="2180767" cy="0"/>
          </a:xfrm>
          <a:prstGeom prst="line">
            <a:avLst/>
          </a:prstGeom>
          <a:ln w="57150" cap="rnd">
            <a:solidFill>
              <a:srgbClr val="86C7ED"/>
            </a:solidFill>
            <a:prstDash val="sysDot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30970"/>
            <a:ext cx="15508307" cy="120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9381" b="1" dirty="0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System </a:t>
            </a:r>
            <a:r>
              <a:rPr lang="en-US" sz="9381" b="1" dirty="0" err="1">
                <a:solidFill>
                  <a:srgbClr val="000000"/>
                </a:solidFill>
                <a:latin typeface="Times New Roman" panose="02020603050405020304" pitchFamily="18" charset="0"/>
                <a:ea typeface="DM Sans Bold"/>
                <a:cs typeface="Times New Roman" panose="02020603050405020304" pitchFamily="18" charset="0"/>
                <a:sym typeface="DM Sans Bold"/>
              </a:rPr>
              <a:t>architechture</a:t>
            </a:r>
            <a:endParaRPr lang="en-US" sz="9381" b="1" dirty="0">
              <a:solidFill>
                <a:srgbClr val="000000"/>
              </a:solidFill>
              <a:latin typeface="Times New Roman" panose="02020603050405020304" pitchFamily="18" charset="0"/>
              <a:ea typeface="DM Sans Bold"/>
              <a:cs typeface="Times New Roman" panose="02020603050405020304" pitchFamily="18" charset="0"/>
              <a:sym typeface="DM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3861034" y="3720465"/>
            <a:ext cx="1863790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1  The main core based on MVC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371600" y="5267325"/>
            <a:ext cx="196596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2  Allow parallel develop components without delay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14600" y="6812900"/>
            <a:ext cx="19472319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dirty="0">
                <a:solidFill>
                  <a:srgbClr val="000000"/>
                </a:solidFill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rPr>
              <a:t>3  Easier to expand ,maintain for developers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572</Words>
  <Application>Microsoft Office PowerPoint</Application>
  <PresentationFormat>Custom</PresentationFormat>
  <Paragraphs>135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Computer Says No</vt:lpstr>
      <vt:lpstr>DM Sans</vt:lpstr>
      <vt:lpstr>Asap Bold</vt:lpstr>
      <vt:lpstr>Arial</vt:lpstr>
      <vt:lpstr>Times New Roman</vt:lpstr>
      <vt:lpstr>Asap</vt:lpstr>
      <vt:lpstr>Cabin</vt:lpstr>
      <vt:lpstr>Asap Medium</vt:lpstr>
      <vt:lpstr>Almarai Bold</vt:lpstr>
      <vt:lpstr>Almarai</vt:lpstr>
      <vt:lpstr>Poppins</vt:lpstr>
      <vt:lpstr>Calibri</vt:lpstr>
      <vt:lpstr>Asap Semi-Bold</vt:lpstr>
      <vt:lpstr>DM Sans Bold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 development driven by AI</dc:title>
  <cp:lastModifiedBy>TRẦN THANH NGUYÊN</cp:lastModifiedBy>
  <cp:revision>5</cp:revision>
  <dcterms:created xsi:type="dcterms:W3CDTF">2006-08-16T00:00:00Z</dcterms:created>
  <dcterms:modified xsi:type="dcterms:W3CDTF">2024-12-16T16:29:41Z</dcterms:modified>
  <dc:identifier>DAGZbTUdggo</dc:identifier>
</cp:coreProperties>
</file>